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325" r:id="rId5"/>
    <p:sldId id="382" r:id="rId6"/>
    <p:sldId id="405" r:id="rId7"/>
    <p:sldId id="496" r:id="rId8"/>
    <p:sldId id="446" r:id="rId9"/>
    <p:sldId id="344" r:id="rId10"/>
  </p:sldIdLst>
  <p:sldSz cx="12192000" cy="6858000"/>
  <p:notesSz cx="9144000" cy="7023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userDrawn="1">
          <p15:clr>
            <a:srgbClr val="A4A3A4"/>
          </p15:clr>
        </p15:guide>
        <p15:guide id="4" pos="5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71" autoAdjust="0"/>
    <p:restoredTop sz="71513" autoAdjust="0"/>
  </p:normalViewPr>
  <p:slideViewPr>
    <p:cSldViewPr>
      <p:cViewPr>
        <p:scale>
          <a:sx n="80" d="100"/>
          <a:sy n="80" d="100"/>
        </p:scale>
        <p:origin x="224" y="848"/>
      </p:cViewPr>
      <p:guideLst>
        <p:guide orient="horz"/>
        <p:guide pos="52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570AA-7EE4-4368-8650-D441FD1DB9C6}" type="datetimeFigureOut">
              <a:rPr lang="en-GB" smtClean="0"/>
              <a:t>09/08/2019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79788"/>
            <a:ext cx="7315200" cy="2765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DA4AF-37BA-4647-8A59-A6816FBB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4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2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2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2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2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2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2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2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2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2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4.tiff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5" Type="http://schemas.openxmlformats.org/officeDocument/2006/relationships/image" Target="../media/image12.tiff"/><Relationship Id="rId10" Type="http://schemas.openxmlformats.org/officeDocument/2006/relationships/image" Target="../media/image16.tiff"/><Relationship Id="rId4" Type="http://schemas.openxmlformats.org/officeDocument/2006/relationships/image" Target="../media/image11.png"/><Relationship Id="rId9" Type="http://schemas.openxmlformats.org/officeDocument/2006/relationships/image" Target="../media/image1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09 at 6.07.21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4787703"/>
            <a:ext cx="3383052" cy="1806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371600"/>
            <a:ext cx="118872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spcAft>
                <a:spcPts val="600"/>
              </a:spcAft>
              <a:buFont typeface="Arial"/>
              <a:buChar char="•"/>
            </a:pPr>
            <a:r>
              <a:rPr lang="en-US" sz="3200" dirty="0"/>
              <a:t>The Bioeconomy “Policy-to-Action” Ecosystem is expanding and evolving.</a:t>
            </a:r>
          </a:p>
          <a:p>
            <a:pPr marL="380990" indent="-380990">
              <a:spcAft>
                <a:spcPts val="600"/>
              </a:spcAft>
              <a:buFont typeface="Arial"/>
              <a:buChar char="•"/>
            </a:pPr>
            <a:r>
              <a:rPr lang="en-US" sz="3200" dirty="0"/>
              <a:t>A concerted effort is needed to accelerate scale up of advanced renewable fuels.</a:t>
            </a:r>
          </a:p>
          <a:p>
            <a:pPr marL="380990" indent="-380990">
              <a:spcAft>
                <a:spcPts val="600"/>
              </a:spcAft>
              <a:buFont typeface="Arial"/>
              <a:buChar char="•"/>
            </a:pPr>
            <a:r>
              <a:rPr lang="en-US" sz="3200" dirty="0"/>
              <a:t>The private sector is increasingly driving uptake of low carbon products.</a:t>
            </a:r>
          </a:p>
        </p:txBody>
      </p:sp>
      <p:pic>
        <p:nvPicPr>
          <p:cNvPr id="4" name="Picture 3" descr="Screen Shot 2016-04-09 at 6.07.21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0678" y="4677293"/>
            <a:ext cx="3760922" cy="2026849"/>
          </a:xfrm>
          <a:prstGeom prst="rect">
            <a:avLst/>
          </a:prstGeom>
        </p:spPr>
      </p:pic>
      <p:pic>
        <p:nvPicPr>
          <p:cNvPr id="5" name="Picture 4" descr="Screen Shot 2016-04-09 at 6.07.21 PM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26" y="4673688"/>
            <a:ext cx="3873285" cy="20939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EA68E7-9078-8F4C-909E-298F62DBA9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4" b="5360"/>
          <a:stretch/>
        </p:blipFill>
        <p:spPr>
          <a:xfrm>
            <a:off x="0" y="12032"/>
            <a:ext cx="1447800" cy="13978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3EB2C9-BB53-B841-ABDA-1179691EBBE8}"/>
              </a:ext>
            </a:extLst>
          </p:cNvPr>
          <p:cNvSpPr/>
          <p:nvPr/>
        </p:nvSpPr>
        <p:spPr>
          <a:xfrm>
            <a:off x="1600200" y="343177"/>
            <a:ext cx="7937814" cy="735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000" dirty="0">
                <a:latin typeface="Calibri Light" charset="0"/>
                <a:ea typeface="Calibri Light" charset="0"/>
                <a:cs typeface="Calibri Light" charset="0"/>
              </a:rPr>
              <a:t>Driving Demand for Low Carbon Fuels</a:t>
            </a:r>
          </a:p>
        </p:txBody>
      </p:sp>
    </p:spTree>
    <p:extLst>
      <p:ext uri="{BB962C8B-B14F-4D97-AF65-F5344CB8AC3E}">
        <p14:creationId xmlns:p14="http://schemas.microsoft.com/office/powerpoint/2010/main" val="2323583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121920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rgbClr val="05AB8B"/>
                </a:solidFill>
                <a:cs typeface="Arial Rounded MT Bold"/>
              </a:rPr>
              <a:t>Biofuels Ecosystem from 2008 to 2015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36675" y="3178637"/>
            <a:ext cx="1360061" cy="920041"/>
          </a:xfrm>
          <a:prstGeom prst="rect">
            <a:avLst/>
          </a:prstGeom>
          <a:solidFill>
            <a:srgbClr val="0070C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Trade Groups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82858" y="3176684"/>
            <a:ext cx="1360061" cy="92199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Enforced Biofuel Mandate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846661" y="3164799"/>
            <a:ext cx="1360061" cy="92199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Biofuel Demand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45440" y="5024514"/>
            <a:ext cx="1360061" cy="921994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Public Support</a:t>
            </a:r>
          </a:p>
        </p:txBody>
      </p:sp>
      <p:cxnSp>
        <p:nvCxnSpPr>
          <p:cNvPr id="6" name="Straight Arrow Connector 5"/>
          <p:cNvCxnSpPr>
            <a:stCxn id="14" idx="3"/>
            <a:endCxn id="30" idx="1"/>
          </p:cNvCxnSpPr>
          <p:nvPr/>
        </p:nvCxnSpPr>
        <p:spPr>
          <a:xfrm flipV="1">
            <a:off x="3696736" y="3626773"/>
            <a:ext cx="992111" cy="11885"/>
          </a:xfrm>
          <a:prstGeom prst="straightConnector1">
            <a:avLst/>
          </a:prstGeom>
          <a:ln w="952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3"/>
            <a:endCxn id="25" idx="1"/>
          </p:cNvCxnSpPr>
          <p:nvPr/>
        </p:nvCxnSpPr>
        <p:spPr>
          <a:xfrm flipV="1">
            <a:off x="8842919" y="3625796"/>
            <a:ext cx="1003742" cy="11885"/>
          </a:xfrm>
          <a:prstGeom prst="straightConnector1">
            <a:avLst/>
          </a:prstGeom>
          <a:ln w="9525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4688847" y="3166752"/>
            <a:ext cx="1673248" cy="920041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National Government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228217" y="4763586"/>
            <a:ext cx="2005095" cy="144189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NGOs &amp; Oil Companies </a:t>
            </a:r>
          </a:p>
        </p:txBody>
      </p:sp>
      <p:cxnSp>
        <p:nvCxnSpPr>
          <p:cNvPr id="49" name="Straight Arrow Connector 48"/>
          <p:cNvCxnSpPr>
            <a:stCxn id="30" idx="3"/>
            <a:endCxn id="24" idx="1"/>
          </p:cNvCxnSpPr>
          <p:nvPr/>
        </p:nvCxnSpPr>
        <p:spPr>
          <a:xfrm>
            <a:off x="6362095" y="3626773"/>
            <a:ext cx="1120763" cy="10909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  <a:stCxn id="41" idx="3"/>
          </p:cNvCxnSpPr>
          <p:nvPr/>
        </p:nvCxnSpPr>
        <p:spPr>
          <a:xfrm>
            <a:off x="3233312" y="5484534"/>
            <a:ext cx="145553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688847" y="5266146"/>
            <a:ext cx="0" cy="43872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411087" y="4235342"/>
            <a:ext cx="0" cy="698883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5665031" y="4235342"/>
            <a:ext cx="0" cy="696031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696736" y="4098678"/>
            <a:ext cx="1148704" cy="925836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4" y="3586524"/>
            <a:ext cx="1470648" cy="8333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125" y="3063426"/>
            <a:ext cx="1444184" cy="4280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780606"/>
            <a:ext cx="121920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Demand was entirely policy driven.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Producers and trade groups were the primary policy advocates.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international Renewable Energy policy environment was typically hostile to biofuels.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 Technical Agencies expertise was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connected to national policymaking.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6563" y="5737139"/>
            <a:ext cx="2176645" cy="72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661" y="5703986"/>
            <a:ext cx="2004193" cy="7624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62800" y="5485511"/>
            <a:ext cx="4910667" cy="123702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90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55086" y="25308"/>
            <a:ext cx="9881828" cy="128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rgbClr val="05AB8B"/>
                </a:solidFill>
                <a:cs typeface="Arial Rounded MT Bold"/>
              </a:rPr>
              <a:t>Post-Paris the renewable fuels policy-advocacy ecosystem has expanded:</a:t>
            </a:r>
          </a:p>
        </p:txBody>
      </p:sp>
      <p:pic>
        <p:nvPicPr>
          <p:cNvPr id="33" name="Imagem 1" descr="\\alfa3\drn\02. Multilateral\Plataforma para o Biofuturo\Website e logotipo\Logo - com dizere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6614" y="1583130"/>
            <a:ext cx="2320866" cy="148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611" y="5612679"/>
            <a:ext cx="4982195" cy="1120994"/>
          </a:xfrm>
          <a:prstGeom prst="rect">
            <a:avLst/>
          </a:prstGeom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id="{613A6C75-87AF-7149-B766-A9BCC44A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039072"/>
            <a:ext cx="1291634" cy="1277757"/>
          </a:xfrm>
          <a:prstGeom prst="rect">
            <a:avLst/>
          </a:prstGeom>
          <a:solidFill>
            <a:srgbClr val="C3D940">
              <a:lumMod val="60000"/>
              <a:lumOff val="40000"/>
            </a:srgbClr>
          </a:solidFill>
          <a:ln>
            <a:noFill/>
          </a:ln>
          <a:effectLst/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CC95373-F436-834F-AE18-24E26A70E4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86" y="1686595"/>
            <a:ext cx="3104577" cy="118102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EE5DE47-C530-0149-833B-0A0EE4657C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500" y="3338124"/>
            <a:ext cx="3357950" cy="9205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CD8F5B6-9F7B-EA4B-BD3E-F10C590C79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161" y="5714532"/>
            <a:ext cx="3903804" cy="917288"/>
          </a:xfrm>
          <a:prstGeom prst="rect">
            <a:avLst/>
          </a:prstGeom>
        </p:spPr>
      </p:pic>
      <p:pic>
        <p:nvPicPr>
          <p:cNvPr id="43" name="Picture 3">
            <a:extLst>
              <a:ext uri="{FF2B5EF4-FFF2-40B4-BE49-F238E27FC236}">
                <a16:creationId xmlns:a16="http://schemas.microsoft.com/office/drawing/2014/main" id="{E984E249-EDB4-A346-9F0D-3882C5989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694" y="4562784"/>
            <a:ext cx="2934210" cy="9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6827B75-F32E-1A41-9F60-2863EC660EF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0793" y="4487013"/>
            <a:ext cx="3357951" cy="105901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BEE1413-E709-2D46-B697-D637F77205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3098" y="4220569"/>
            <a:ext cx="2827899" cy="135009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D3CFD8A-9435-2A42-B6B1-9E9A40A30BB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984" y="1481314"/>
            <a:ext cx="1591349" cy="1681476"/>
          </a:xfrm>
          <a:prstGeom prst="rect">
            <a:avLst/>
          </a:prstGeom>
        </p:spPr>
      </p:pic>
      <p:pic>
        <p:nvPicPr>
          <p:cNvPr id="35" name="Picture 2" descr="SSI2040">
            <a:extLst>
              <a:ext uri="{FF2B5EF4-FFF2-40B4-BE49-F238E27FC236}">
                <a16:creationId xmlns:a16="http://schemas.microsoft.com/office/drawing/2014/main" id="{947964AD-8C1E-EF40-AB00-2DE4A3259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7820" y="1615190"/>
            <a:ext cx="1413081" cy="141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0186467-94F5-F149-97B5-38C83539A64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069"/>
          <a:stretch/>
        </p:blipFill>
        <p:spPr>
          <a:xfrm>
            <a:off x="5726633" y="3248235"/>
            <a:ext cx="4110150" cy="101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7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05511" y="305467"/>
            <a:ext cx="9753600" cy="67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rgbClr val="05AB8B"/>
                </a:solidFill>
                <a:cs typeface="Arial Rounded MT Bold"/>
              </a:rPr>
              <a:t>What more can we do to increase LCF demand?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80207" y="1594234"/>
            <a:ext cx="1360061" cy="920041"/>
          </a:xfrm>
          <a:prstGeom prst="rect">
            <a:avLst/>
          </a:prstGeom>
          <a:solidFill>
            <a:srgbClr val="0070C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Trade Groups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26390" y="1592281"/>
            <a:ext cx="1360061" cy="92199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Enforced Biofuel Mandate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490193" y="1580396"/>
            <a:ext cx="1360061" cy="92199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Biofuel Demand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488972" y="3440111"/>
            <a:ext cx="1360061" cy="921994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Public Support</a:t>
            </a:r>
          </a:p>
        </p:txBody>
      </p:sp>
      <p:cxnSp>
        <p:nvCxnSpPr>
          <p:cNvPr id="6" name="Straight Arrow Connector 5"/>
          <p:cNvCxnSpPr>
            <a:stCxn id="14" idx="3"/>
            <a:endCxn id="30" idx="1"/>
          </p:cNvCxnSpPr>
          <p:nvPr/>
        </p:nvCxnSpPr>
        <p:spPr>
          <a:xfrm flipV="1">
            <a:off x="3340268" y="2042370"/>
            <a:ext cx="992111" cy="11885"/>
          </a:xfrm>
          <a:prstGeom prst="straightConnector1">
            <a:avLst/>
          </a:prstGeom>
          <a:ln w="952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3"/>
            <a:endCxn id="25" idx="1"/>
          </p:cNvCxnSpPr>
          <p:nvPr/>
        </p:nvCxnSpPr>
        <p:spPr>
          <a:xfrm flipV="1">
            <a:off x="8486451" y="2041393"/>
            <a:ext cx="1003742" cy="11885"/>
          </a:xfrm>
          <a:prstGeom prst="straightConnector1">
            <a:avLst/>
          </a:prstGeom>
          <a:ln w="9525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4332379" y="1582349"/>
            <a:ext cx="1673248" cy="920041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National Government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69526" y="3440111"/>
            <a:ext cx="1360061" cy="921994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Oil Companies &amp; NGOs</a:t>
            </a:r>
          </a:p>
        </p:txBody>
      </p:sp>
      <p:cxnSp>
        <p:nvCxnSpPr>
          <p:cNvPr id="49" name="Straight Arrow Connector 48"/>
          <p:cNvCxnSpPr>
            <a:stCxn id="30" idx="3"/>
            <a:endCxn id="24" idx="1"/>
          </p:cNvCxnSpPr>
          <p:nvPr/>
        </p:nvCxnSpPr>
        <p:spPr>
          <a:xfrm>
            <a:off x="6005627" y="2042370"/>
            <a:ext cx="1120763" cy="10909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1" idx="3"/>
          </p:cNvCxnSpPr>
          <p:nvPr/>
        </p:nvCxnSpPr>
        <p:spPr>
          <a:xfrm>
            <a:off x="2129586" y="3901108"/>
            <a:ext cx="220279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332379" y="3681743"/>
            <a:ext cx="0" cy="43872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054618" y="2650939"/>
            <a:ext cx="0" cy="698882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5308562" y="2650939"/>
            <a:ext cx="0" cy="696031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340268" y="2514275"/>
            <a:ext cx="1148704" cy="925836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F7776E4-05D6-F14D-B526-984670CE8A28}"/>
              </a:ext>
            </a:extLst>
          </p:cNvPr>
          <p:cNvSpPr/>
          <p:nvPr/>
        </p:nvSpPr>
        <p:spPr>
          <a:xfrm>
            <a:off x="7582352" y="3460374"/>
            <a:ext cx="1673248" cy="920041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D2831E44-17C8-1545-9B24-F5DA34C94D09}"/>
              </a:ext>
            </a:extLst>
          </p:cNvPr>
          <p:cNvSpPr/>
          <p:nvPr/>
        </p:nvSpPr>
        <p:spPr>
          <a:xfrm flipV="1">
            <a:off x="8419770" y="949462"/>
            <a:ext cx="1683771" cy="2963219"/>
          </a:xfrm>
          <a:prstGeom prst="arc">
            <a:avLst/>
          </a:prstGeom>
          <a:ln w="76200">
            <a:solidFill>
              <a:schemeClr val="tx1"/>
            </a:solidFill>
            <a:prstDash val="sys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1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74469" y="24897"/>
            <a:ext cx="9753600" cy="128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rgbClr val="05AB8B"/>
                </a:solidFill>
                <a:cs typeface="Arial Rounded MT Bold"/>
              </a:rPr>
              <a:t>Harnessing Private Sector sustainability leadership to increase demand for Low Carbon Fuels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10676" y="1982204"/>
            <a:ext cx="1360061" cy="920041"/>
          </a:xfrm>
          <a:prstGeom prst="rect">
            <a:avLst/>
          </a:prstGeom>
          <a:solidFill>
            <a:srgbClr val="0070C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Trade Groups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56859" y="1980251"/>
            <a:ext cx="1360061" cy="92199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Enforced Biofuel Mandate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620662" y="1968366"/>
            <a:ext cx="1360061" cy="92199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Biofuel Demand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619441" y="3828081"/>
            <a:ext cx="1360061" cy="921994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Public Support</a:t>
            </a:r>
          </a:p>
        </p:txBody>
      </p:sp>
      <p:cxnSp>
        <p:nvCxnSpPr>
          <p:cNvPr id="6" name="Straight Arrow Connector 5"/>
          <p:cNvCxnSpPr>
            <a:stCxn id="14" idx="3"/>
            <a:endCxn id="30" idx="1"/>
          </p:cNvCxnSpPr>
          <p:nvPr/>
        </p:nvCxnSpPr>
        <p:spPr>
          <a:xfrm flipV="1">
            <a:off x="3470737" y="2430340"/>
            <a:ext cx="992111" cy="11885"/>
          </a:xfrm>
          <a:prstGeom prst="straightConnector1">
            <a:avLst/>
          </a:prstGeom>
          <a:ln w="952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3"/>
            <a:endCxn id="25" idx="1"/>
          </p:cNvCxnSpPr>
          <p:nvPr/>
        </p:nvCxnSpPr>
        <p:spPr>
          <a:xfrm flipV="1">
            <a:off x="8616920" y="2429363"/>
            <a:ext cx="1003742" cy="11885"/>
          </a:xfrm>
          <a:prstGeom prst="straightConnector1">
            <a:avLst/>
          </a:prstGeom>
          <a:ln w="9525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4462848" y="1970319"/>
            <a:ext cx="1673248" cy="920041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National Government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99995" y="3828081"/>
            <a:ext cx="1360061" cy="921994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Oil Companies &amp; NGOs</a:t>
            </a:r>
          </a:p>
        </p:txBody>
      </p:sp>
      <p:cxnSp>
        <p:nvCxnSpPr>
          <p:cNvPr id="49" name="Straight Arrow Connector 48"/>
          <p:cNvCxnSpPr>
            <a:stCxn id="30" idx="3"/>
            <a:endCxn id="24" idx="1"/>
          </p:cNvCxnSpPr>
          <p:nvPr/>
        </p:nvCxnSpPr>
        <p:spPr>
          <a:xfrm>
            <a:off x="6136096" y="2430340"/>
            <a:ext cx="1120763" cy="10909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1" idx="3"/>
          </p:cNvCxnSpPr>
          <p:nvPr/>
        </p:nvCxnSpPr>
        <p:spPr>
          <a:xfrm>
            <a:off x="2260055" y="4289078"/>
            <a:ext cx="220279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462848" y="4069713"/>
            <a:ext cx="0" cy="43872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185087" y="3038909"/>
            <a:ext cx="0" cy="698882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5439031" y="3038909"/>
            <a:ext cx="0" cy="696031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470737" y="2902245"/>
            <a:ext cx="1148704" cy="925836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>
            <a:extLst>
              <a:ext uri="{FF2B5EF4-FFF2-40B4-BE49-F238E27FC236}">
                <a16:creationId xmlns:a16="http://schemas.microsoft.com/office/drawing/2014/main" id="{35D33E90-987B-4049-B1F5-CD28B01E339B}"/>
              </a:ext>
            </a:extLst>
          </p:cNvPr>
          <p:cNvSpPr/>
          <p:nvPr/>
        </p:nvSpPr>
        <p:spPr>
          <a:xfrm flipV="1">
            <a:off x="8721334" y="1486360"/>
            <a:ext cx="1683771" cy="2795090"/>
          </a:xfrm>
          <a:prstGeom prst="arc">
            <a:avLst>
              <a:gd name="adj1" fmla="val 16199999"/>
              <a:gd name="adj2" fmla="val 0"/>
            </a:avLst>
          </a:prstGeom>
          <a:ln w="76200">
            <a:solidFill>
              <a:schemeClr val="tx1"/>
            </a:solidFill>
            <a:prstDash val="sys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6DED2BD-240A-8349-B6DA-46F47A7DA657}"/>
              </a:ext>
            </a:extLst>
          </p:cNvPr>
          <p:cNvSpPr/>
          <p:nvPr/>
        </p:nvSpPr>
        <p:spPr>
          <a:xfrm>
            <a:off x="7848600" y="3810000"/>
            <a:ext cx="1673248" cy="920041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Corporate Demand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179AA52-D0AF-4F45-8875-4965E4BC2977}"/>
              </a:ext>
            </a:extLst>
          </p:cNvPr>
          <p:cNvCxnSpPr>
            <a:cxnSpLocks/>
          </p:cNvCxnSpPr>
          <p:nvPr/>
        </p:nvCxnSpPr>
        <p:spPr>
          <a:xfrm flipH="1">
            <a:off x="6077406" y="4248984"/>
            <a:ext cx="1707421" cy="0"/>
          </a:xfrm>
          <a:prstGeom prst="straightConnector1">
            <a:avLst/>
          </a:prstGeom>
          <a:ln w="952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F0FEC81F-C0BA-9343-BE19-7E7836DACC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611" y="2960421"/>
            <a:ext cx="1212190" cy="128084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313898D-84F1-AA47-9E70-8A69AFFBA6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954" y="3582233"/>
            <a:ext cx="1211543" cy="128016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AE34B45-BC3B-C748-979E-2B31A9D74F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73" y="-16778"/>
            <a:ext cx="1212190" cy="1280844"/>
          </a:xfrm>
          <a:prstGeom prst="rect">
            <a:avLst/>
          </a:prstGeom>
        </p:spPr>
      </p:pic>
      <p:pic>
        <p:nvPicPr>
          <p:cNvPr id="52" name="Picture 2" descr="SSI2040">
            <a:extLst>
              <a:ext uri="{FF2B5EF4-FFF2-40B4-BE49-F238E27FC236}">
                <a16:creationId xmlns:a16="http://schemas.microsoft.com/office/drawing/2014/main" id="{0ABA0A44-423F-0A45-93B8-7D3C3D435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5474" y="5211072"/>
            <a:ext cx="1413081" cy="141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83BB657-CD67-C141-B540-337BE3C299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069"/>
          <a:stretch/>
        </p:blipFill>
        <p:spPr>
          <a:xfrm>
            <a:off x="5371377" y="5371640"/>
            <a:ext cx="4110150" cy="101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8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950285"/>
            <a:ext cx="3477013" cy="1452230"/>
          </a:xfrm>
          <a:prstGeom prst="rect">
            <a:avLst/>
          </a:prstGeom>
          <a:solidFill>
            <a:srgbClr val="C3D940">
              <a:lumMod val="60000"/>
              <a:lumOff val="40000"/>
            </a:srgbClr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648200" y="4191000"/>
            <a:ext cx="5451557" cy="1489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 Rounded MT Bold" charset="0"/>
                <a:ea typeface="ＭＳ Ｐゴシック" charset="-128"/>
                <a:cs typeface="Arial" charset="0"/>
              </a:rPr>
              <a:t>Gerard J. Ostheimer, Ph.D.</a:t>
            </a:r>
            <a:br>
              <a:rPr lang="en-US" sz="3200" dirty="0">
                <a:latin typeface="Arial Rounded MT Bold" charset="0"/>
                <a:ea typeface="ＭＳ Ｐゴシック" charset="-128"/>
                <a:cs typeface="Arial" charset="0"/>
              </a:rPr>
            </a:br>
            <a:r>
              <a:rPr lang="en-US" sz="3200" dirty="0" err="1">
                <a:latin typeface="Arial Rounded MT Bold" charset="0"/>
                <a:ea typeface="ＭＳ Ｐゴシック" charset="-128"/>
                <a:cs typeface="Arial" charset="0"/>
              </a:rPr>
              <a:t>ostheimer@wbcsd.org</a:t>
            </a:r>
            <a:endParaRPr lang="da-DK" sz="3200" dirty="0"/>
          </a:p>
        </p:txBody>
      </p:sp>
      <p:pic>
        <p:nvPicPr>
          <p:cNvPr id="9" name="Picture 4" descr="Oct08_34inch_he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3736743"/>
            <a:ext cx="3316388" cy="254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0" y="1676400"/>
            <a:ext cx="207043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Sponsored by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28A538-DCC5-1A44-B271-71E23FAC2C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487344"/>
            <a:ext cx="2667000" cy="281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39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5E129CABBEE1478C218D93AE5B1929" ma:contentTypeVersion="3" ma:contentTypeDescription="Create a new document." ma:contentTypeScope="" ma:versionID="2df948758ddda788f2037dd4ea9796fe">
  <xsd:schema xmlns:xsd="http://www.w3.org/2001/XMLSchema" xmlns:xs="http://www.w3.org/2001/XMLSchema" xmlns:p="http://schemas.microsoft.com/office/2006/metadata/properties" xmlns:ns2="db185941-f237-4bef-8eef-8164a58502c7" targetNamespace="http://schemas.microsoft.com/office/2006/metadata/properties" ma:root="true" ma:fieldsID="7c680666fd2bb5a1f4167833869a7a38" ns2:_="">
    <xsd:import namespace="db185941-f237-4bef-8eef-8164a58502c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185941-f237-4bef-8eef-8164a58502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B6849D-8778-47CE-A44E-47F546ED86A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db185941-f237-4bef-8eef-8164a58502c7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FE47C30-696E-430F-A0C5-CFAB829B03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185941-f237-4bef-8eef-8164a58502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23D24D-46BA-4B66-83EB-549704F61F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7970</TotalTime>
  <Words>178</Words>
  <Application>Microsoft Macintosh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Baker</dc:creator>
  <cp:lastModifiedBy>Gerard Ostheimer</cp:lastModifiedBy>
  <cp:revision>448</cp:revision>
  <cp:lastPrinted>2018-04-09T19:24:42Z</cp:lastPrinted>
  <dcterms:created xsi:type="dcterms:W3CDTF">2015-05-08T15:04:17Z</dcterms:created>
  <dcterms:modified xsi:type="dcterms:W3CDTF">2019-08-10T13:42:54Z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2015-05-08T00:00:00Z</vt:filetime>
  </property>
  <property fmtid="{D5CDD505-2E9C-101B-9397-08002B2CF9AE}" pid="3" name="LastSaved">
    <vt:filetime>2015-05-08T00:00:00Z</vt:filetime>
  </property>
  <property fmtid="{D5CDD505-2E9C-101B-9397-08002B2CF9AE}" pid="4" name="ContentTypeId">
    <vt:lpwstr>0x0101007D5E129CABBEE1478C218D93AE5B1929</vt:lpwstr>
  </property>
</Properties>
</file>